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A1EC-4178-5C40-8F5B-D5F9FAE82067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7260-6019-3449-9C94-36408E67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9365" y="1454462"/>
            <a:ext cx="73579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Species: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Leptodea</a:t>
            </a:r>
            <a:r>
              <a:rPr lang="en-US" dirty="0" smtClean="0"/>
              <a:t> </a:t>
            </a:r>
            <a:r>
              <a:rPr lang="en-US" dirty="0" err="1" smtClean="0"/>
              <a:t>fragilis</a:t>
            </a:r>
            <a:r>
              <a:rPr lang="en-US" dirty="0" smtClean="0"/>
              <a:t> (wetlands/river mouths)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Pyganodon</a:t>
            </a:r>
            <a:r>
              <a:rPr lang="en-US" dirty="0" smtClean="0"/>
              <a:t> </a:t>
            </a:r>
            <a:r>
              <a:rPr lang="en-US" dirty="0" err="1" smtClean="0"/>
              <a:t>grandis</a:t>
            </a:r>
            <a:r>
              <a:rPr lang="en-US" dirty="0" smtClean="0"/>
              <a:t> (wetlands/</a:t>
            </a:r>
            <a:r>
              <a:rPr lang="en-US" dirty="0" err="1" smtClean="0"/>
              <a:t>nearshore/tribs</a:t>
            </a:r>
            <a:r>
              <a:rPr lang="en-US" dirty="0" smtClean="0"/>
              <a:t> – Lake Erie)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Quadrula</a:t>
            </a:r>
            <a:r>
              <a:rPr lang="en-US" dirty="0" smtClean="0"/>
              <a:t> </a:t>
            </a:r>
            <a:r>
              <a:rPr lang="en-US" dirty="0" err="1" smtClean="0"/>
              <a:t>quadrula</a:t>
            </a:r>
            <a:r>
              <a:rPr lang="en-US" dirty="0" smtClean="0"/>
              <a:t> (wetlands/river mouths – Lake Erie)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Lampsilis</a:t>
            </a:r>
            <a:r>
              <a:rPr lang="en-US" dirty="0" smtClean="0"/>
              <a:t> </a:t>
            </a:r>
            <a:r>
              <a:rPr lang="en-US" dirty="0" err="1" smtClean="0"/>
              <a:t>siliquoidea/radiata</a:t>
            </a:r>
            <a:r>
              <a:rPr lang="en-US" dirty="0" smtClean="0"/>
              <a:t> (Lake St. Clair drainage only)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Ligumia</a:t>
            </a:r>
            <a:r>
              <a:rPr lang="en-US" dirty="0" smtClean="0"/>
              <a:t> </a:t>
            </a:r>
            <a:r>
              <a:rPr lang="en-US" dirty="0" err="1" smtClean="0"/>
              <a:t>nasuta</a:t>
            </a:r>
            <a:r>
              <a:rPr lang="en-US" dirty="0" smtClean="0"/>
              <a:t> (where it can be found 1-2 swab samples/refuge)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9365" y="3338275"/>
            <a:ext cx="79247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Numbers (site = refuge scale):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Microsats</a:t>
            </a:r>
            <a:r>
              <a:rPr lang="en-US" dirty="0" smtClean="0"/>
              <a:t> – clips only: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Q. </a:t>
            </a:r>
            <a:r>
              <a:rPr lang="en-US" dirty="0" err="1" smtClean="0"/>
              <a:t>quadrula</a:t>
            </a:r>
            <a:r>
              <a:rPr lang="en-US" dirty="0" smtClean="0"/>
              <a:t> </a:t>
            </a:r>
            <a:r>
              <a:rPr lang="en-US" dirty="0" smtClean="0"/>
              <a:t>(at least 10, but &lt;50</a:t>
            </a:r>
            <a:r>
              <a:rPr lang="en-US" dirty="0" smtClean="0"/>
              <a:t>/site)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L. </a:t>
            </a:r>
            <a:r>
              <a:rPr lang="en-US" dirty="0" err="1" smtClean="0"/>
              <a:t>fragilis</a:t>
            </a:r>
            <a:r>
              <a:rPr lang="en-US" dirty="0" smtClean="0"/>
              <a:t> </a:t>
            </a:r>
            <a:r>
              <a:rPr lang="en-US" dirty="0" smtClean="0"/>
              <a:t>(at least 10, but &lt;50/</a:t>
            </a:r>
            <a:r>
              <a:rPr lang="en-US" dirty="0" smtClean="0"/>
              <a:t>site)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L. </a:t>
            </a:r>
            <a:r>
              <a:rPr lang="en-US" dirty="0" err="1" smtClean="0"/>
              <a:t>siliquoidea</a:t>
            </a:r>
            <a:r>
              <a:rPr lang="en-US" dirty="0" smtClean="0"/>
              <a:t> </a:t>
            </a:r>
            <a:r>
              <a:rPr lang="en-US" dirty="0" smtClean="0"/>
              <a:t>(at least 10, but &lt;50/</a:t>
            </a:r>
            <a:r>
              <a:rPr lang="en-US" dirty="0" smtClean="0"/>
              <a:t>site)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mtDNA</a:t>
            </a:r>
            <a:r>
              <a:rPr lang="en-US" dirty="0" smtClean="0"/>
              <a:t> (</a:t>
            </a:r>
            <a:r>
              <a:rPr lang="en-US" dirty="0" err="1" smtClean="0"/>
              <a:t>m/f</a:t>
            </a:r>
            <a:r>
              <a:rPr lang="en-US" dirty="0" smtClean="0"/>
              <a:t> lineage) – sacrifice animals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P. </a:t>
            </a:r>
            <a:r>
              <a:rPr lang="en-US" dirty="0" err="1" smtClean="0"/>
              <a:t>grandis</a:t>
            </a:r>
            <a:r>
              <a:rPr lang="en-US" dirty="0" smtClean="0"/>
              <a:t> (15 males/site)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L. </a:t>
            </a:r>
            <a:r>
              <a:rPr lang="en-US" dirty="0" err="1" smtClean="0"/>
              <a:t>fragilis</a:t>
            </a:r>
            <a:r>
              <a:rPr lang="en-US" dirty="0" smtClean="0"/>
              <a:t> (15 males/</a:t>
            </a:r>
            <a:r>
              <a:rPr lang="en-US" dirty="0" smtClean="0"/>
              <a:t>site, </a:t>
            </a:r>
            <a:r>
              <a:rPr lang="en-US" dirty="0" err="1" smtClean="0"/>
              <a:t>subsampled</a:t>
            </a:r>
            <a:r>
              <a:rPr lang="en-US" dirty="0" smtClean="0"/>
              <a:t> from above</a:t>
            </a:r>
            <a:r>
              <a:rPr lang="en-US" dirty="0" smtClean="0"/>
              <a:t>) </a:t>
            </a:r>
            <a:r>
              <a:rPr lang="en-US" dirty="0" smtClean="0"/>
              <a:t>– juveniles?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Swabs only (endangered species)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L. </a:t>
            </a:r>
            <a:r>
              <a:rPr lang="en-US" dirty="0" err="1" smtClean="0"/>
              <a:t>nasuta</a:t>
            </a:r>
            <a:r>
              <a:rPr lang="en-US" dirty="0" smtClean="0"/>
              <a:t> (1-2 swabs/site)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Sampling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364" y="1136952"/>
            <a:ext cx="823920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Clipping instructions (more at methods meeting):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pry open shell with blunt end of scalpel/spatula (no blade!)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use thumb or end of pencil or small rubber stopper to wedge open shell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clip ~0.5 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piece of mantle tissue from shell edge using surgical scissors (from basic dissection kit – keep them sharp)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clip from ventral-anterior side (avoid siphons)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64" y="3981884"/>
            <a:ext cx="86746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Swab samples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as above, but sterile swab 2-3 times along foot – avoid touch mantle and siphons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Zanatta lab:</a:t>
            </a:r>
          </a:p>
          <a:p>
            <a:pPr lvl="1"/>
            <a:r>
              <a:rPr lang="en-US" dirty="0" smtClean="0"/>
              <a:t>2 grad students + 2 undergrads</a:t>
            </a:r>
          </a:p>
          <a:p>
            <a:pPr lvl="1"/>
            <a:r>
              <a:rPr lang="en-US" dirty="0" smtClean="0"/>
              <a:t>2 teams will join field teams as dedicated clippers/</a:t>
            </a:r>
            <a:r>
              <a:rPr lang="en-US" dirty="0" err="1" smtClean="0"/>
              <a:t>swabbers</a:t>
            </a:r>
            <a:endParaRPr lang="en-US" dirty="0" smtClean="0"/>
          </a:p>
          <a:p>
            <a:r>
              <a:rPr lang="en-US" dirty="0" smtClean="0"/>
              <a:t>Krebs lab:</a:t>
            </a:r>
          </a:p>
          <a:p>
            <a:pPr lvl="1"/>
            <a:r>
              <a:rPr lang="en-US" dirty="0" smtClean="0"/>
              <a:t>Trevor Prescott + undergrad will assist in clipping</a:t>
            </a:r>
          </a:p>
          <a:p>
            <a:r>
              <a:rPr lang="en-US" dirty="0" smtClean="0"/>
              <a:t>3 genetics teams to assist other with general field work and will do clipping in field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333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Logistics</vt:lpstr>
    </vt:vector>
  </TitlesOfParts>
  <Company>Central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Zanatta</dc:creator>
  <cp:lastModifiedBy>David Zanatta</cp:lastModifiedBy>
  <cp:revision>3</cp:revision>
  <dcterms:created xsi:type="dcterms:W3CDTF">2011-02-26T15:59:40Z</dcterms:created>
  <dcterms:modified xsi:type="dcterms:W3CDTF">2011-02-27T14:38:25Z</dcterms:modified>
</cp:coreProperties>
</file>